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92" r:id="rId6"/>
    <p:sldId id="293" r:id="rId7"/>
    <p:sldId id="273" r:id="rId8"/>
    <p:sldId id="274" r:id="rId9"/>
    <p:sldId id="275" r:id="rId10"/>
    <p:sldId id="276" r:id="rId11"/>
    <p:sldId id="29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532"/>
    <a:srgbClr val="00A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1068" autoAdjust="0"/>
  </p:normalViewPr>
  <p:slideViewPr>
    <p:cSldViewPr snapToGrid="0">
      <p:cViewPr varScale="1">
        <p:scale>
          <a:sx n="102" d="100"/>
          <a:sy n="102" d="100"/>
        </p:scale>
        <p:origin x="192" y="1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9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6887 10078 12948,'-33'21'-984,"17"-2"0,-7-12 0,21-1 1837,-9-6-839,39 0-3,-15 0 35,31 0 0,-12 6 62,1 1-76,13 1 12,1 9-15,11-8-13,-10 10 3,-2-12-20,-2 11 0,-5-9-10,9 8 26,-14-8-76,8 3 75,-24-11-52,13 5 36,-6-6 36,-3 0 12,10 0 9,-6 0-48,0 0 3,7 0 7,-6 0 0,6 0 30,-1 0-26,1 6-45,1-5 23,4 11-5,-4-11 3,-1 5-9,5 0 0,-10-4 1,-1 9-4,3-9 13,-14 4-1,15-6 2,-10 5-1,5-3 7,0 4 1,7-6 18,-12 6 4,10-5 5,-16 5-24,10-6 18,-11 0 14,5 0 0,-6 0-30,1 0-2,5 0-15,-5-6-4,5 5-20,0-11 37,-4 10-30,4-3 17,0-1-7,-4 4 5,4-4 2,-6 6-26,-6 0-130,5 0 1,-5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11930 10315 12295,'-15'22'-984,"3"2"961,7-17-98,3 0 123,14-24 45,4-1-38,16-20 1,-6 24 205,-5-4-96,10 5 0,-4-8-78,19-5-13,-11 11-32,9-2 34,-11 10 0,3-7-29,-1 1 0,0 4-16,4 1-197,1 5 230,11-9-2,-14 11-64,6-5 26,-16 0-10,-1 4 89,-5-4 12,-2 6-62,0 0 15,-5 0-21,5 0 17,-11-5-123,3 3-220,-3-4 0,5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5754 11290 13214,'13'28'-984,"6"3"0,2-16 249,5 4 808,6-6-49,2 0 66,17-6-73,-14-1 1,13-6 3,-15 0 1,3-1 2,1-4 0,1-2-29,-1-6 1,1 4 19,-1 0 1,1 2-92,-1-2 96,1-3-9,-1 11-70,-5-11 70,4 11-3,-4-5-41,11 0 30,-10 5 3,3-5 6,0 6-6,-9 0 0,9 6 1,-5-4-2,2 7 45,-9-6-39,22 15-5,-11-9 6,10 4-7,-9-2 0,0-3-3,3 5-4,6 0 1,-8-6 2,-1 5 6,-10-5-3,10 7-1,-4-1 30,-1 0 5,5 0-30,2 0 0,1 0-12,4-5 14,0 4-3,-9-11 1,2 5-3,-6-6-7,7 0 2,2 0-1,5-6 4,-13-1 0,-1-7-45,-17 7 41,3-5-199,-17 11 1,5-5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11548 11422 12520,'14'-15'-984,"10"-2"602,-15 4 175,21-2 250,-2 2-214,18 7 131,0 6 1,6 0 109,-4 0-164,-3 6 119,1 1-155,6 6 123,2 1-3,-1-1-16,-8 0-4,-11-6-85,-8 5-178,-1-11 293,-16 5 0,9 0 0,-11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327" units="cm"/>
      <inkml:brushProperty name="height" value="0.3330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8643 15338 12299,'20'0'-984,"2"0"84,-20 0 835,8 0 72,-3-5-58,5 3 182,-5-3 376,-1-6-451,-1 3-110,-4-4 146,10 6-173,-4 1 133,5-2-95,1-5 14,-1 5-16,0-4 19,0 10 18,6-10 7,-5 4-1,5 0 78,-11-4-72,4 10 69,-4-10 6,-1 10 439,5-5-491,-4 6-47,5 6-16,-5-5 50,4 10-42,-4-10 30,-1 5-14,11-6 12,-9 0-1,10 0-14,-1 0 2,-3 0-20,3 0 26,-4 0 11,4 0-7,-3 0 3,4 0 0,-6 0 6,11 0 2,3 5-9,10-3 47,1 9-42,-6-5 102,-1 1-89,0 4 9,7-4-5,1 0-47,4-2 44,-16-5-19,2 0-5,-3 0-7,0 0-11,11-5-55,-5 3 66,6-9-41,-1 10 31,1-4-21,0 5 35,5 0-3,-10 0-5,4 0 17,-6 0 7,6 0-13,-3 5 6,8-4 30,-10 10-26,6-9 3,-1 3-6,1 0 1,5-3-1,-15 9-1,7-10-1,-4 4 2,-8 1-2,12-5 1,-4 10 0,8-10-1,11 5 1,-11-1 0,-3-3 0,0 3-1,-2-5 1,4 0 0,9 6 0,-7-5 22,21 4-20,-10-5-1,4 0 0,-5 0 2,-11 0-6,-2 0-28,-1 0-3,3-5-7,11 4-8,0-10 1,5 9 36,2-9 0,-2 10 9,-5-3-20,-11 3 62,8 1-55,-17 0 22,12 0 6,-12 0-4,8 0 5,1 0-5,10 0-7,-5 0 28,6 0-26,0-6-1,5 5 7,-3-5 0,-3 2 11,-7 0-13,-8 0-2,8-1 1,-9 3 9,9-2-10,-14 3 3,2 1 101,-16 0-82,16-5 2,-3 3-7,5-3 64,4 5-59,-15 0 12,9 0 4,-5 0-74,8 0 30,4 5-9,1-3 15,-11 3-6,2 0-14,-19-3-313,1 3 0,-10-5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FB0C3-0FCD-4B4E-9072-C72B90782DEA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08EDB-91C6-436E-A1DE-E1F7D3553F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9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C67-8755-4C7F-95C9-D98ED784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41145-FD27-473A-94AC-ABE0D7CDC1CF}"/>
              </a:ext>
            </a:extLst>
          </p:cNvPr>
          <p:cNvSpPr/>
          <p:nvPr userDrawn="1"/>
        </p:nvSpPr>
        <p:spPr>
          <a:xfrm>
            <a:off x="0" y="5094000"/>
            <a:ext cx="12192000" cy="17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1AA752F-11B8-4516-853E-EFD4393FC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" y="4680487"/>
            <a:ext cx="4255377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AEE1A3C-32B1-47F0-853B-753E92CC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1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B02517A-2202-4E6C-99FC-073278ACA8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83D84AF-BD40-4A9C-82A4-A5A8D8D15F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660" y="2817180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33887B-3F95-4F6D-A901-FE1525F4F8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C74C9DD-97E2-42EF-9561-6787877BFD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3760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6D8F-E493-4771-B1DD-D3FB2CE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003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266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D7C0-5258-4E4C-9DE6-8D3E0E3C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04000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F7414-BB78-47EB-89E0-3426673D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1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374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1979B-59EA-4CCE-8503-0F299579E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687"/>
            <a:ext cx="9204000" cy="6855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6C97A-F7FB-4FD7-B09C-7BE5B503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0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89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96C-B551-4F54-91B3-FA591773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2FB0-FBE2-4395-983D-F8D8D4E2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AB5A-DA2E-492C-B8B5-EF222801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  <a:ln>
            <a:noFill/>
          </a:ln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51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4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3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aptio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ADAC-09E9-4C40-AA99-B217F749DC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B8AAFA-43CF-4B28-9836-B7EC2D054A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9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557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7839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678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1BA980A2-8453-4123-9F10-81897DEB37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5517" y="1325561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037C47E-4E22-4CFE-807F-0565E4228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5517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7281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1422C6C-ACAF-4484-B2DA-F709BA9DD06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56770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3E3E2-43DF-4C25-803E-35D0675C15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041BA06-3CD4-4704-98A7-345467BCE9F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84941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678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037C47E-4E22-4CFE-807F-0565E4228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5517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5256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42978-71AA-481E-8E00-3ADA3054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63532"/>
          </a:solidFill>
          <a:ln>
            <a:solidFill>
              <a:srgbClr val="06353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E043-5AE5-416F-A4E6-AD45B0DB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77" y="1514982"/>
            <a:ext cx="11200047" cy="508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61" r:id="rId6"/>
    <p:sldLayoutId id="2147483653" r:id="rId7"/>
    <p:sldLayoutId id="2147483660" r:id="rId8"/>
    <p:sldLayoutId id="2147483662" r:id="rId9"/>
    <p:sldLayoutId id="2147483658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 cap="all" baseline="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3pPr>
      <a:lvl4pPr marL="108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4pPr>
      <a:lvl5pPr marL="14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12" Type="http://schemas.openxmlformats.org/officeDocument/2006/relationships/customXml" Target="../ink/ink3.xml"/><Relationship Id="rId17" Type="http://schemas.openxmlformats.org/officeDocument/2006/relationships/image" Target="../media/image11.png"/><Relationship Id="rId2" Type="http://schemas.openxmlformats.org/officeDocument/2006/relationships/audio" Target="../media/media4.mp3"/><Relationship Id="rId16" Type="http://schemas.openxmlformats.org/officeDocument/2006/relationships/customXml" Target="../ink/ink5.xml"/><Relationship Id="rId1" Type="http://schemas.microsoft.com/office/2007/relationships/media" Target="../media/media4.mp3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40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emf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emf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6.emf"/><Relationship Id="rId5" Type="http://schemas.openxmlformats.org/officeDocument/2006/relationships/hyperlink" Target="https://en.wikipedia.org/wiki/Hex_dump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076-D6C8-496A-A001-2F3B806DB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pic>
        <p:nvPicPr>
          <p:cNvPr id="3" name="slide-01" descr="slide-01">
            <a:hlinkClick r:id="" action="ppaction://media"/>
            <a:extLst>
              <a:ext uri="{FF2B5EF4-FFF2-40B4-BE49-F238E27FC236}">
                <a16:creationId xmlns:a16="http://schemas.microsoft.com/office/drawing/2014/main" id="{7990D744-17F7-7049-A268-D05B4EE15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0D4D-450C-4E6F-B0A4-896FC5B0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to study Number Systems?</a:t>
            </a:r>
          </a:p>
        </p:txBody>
      </p:sp>
      <p:pic>
        <p:nvPicPr>
          <p:cNvPr id="2" name="slide-02" descr="slide-02">
            <a:hlinkClick r:id="" action="ppaction://media"/>
            <a:extLst>
              <a:ext uri="{FF2B5EF4-FFF2-40B4-BE49-F238E27FC236}">
                <a16:creationId xmlns:a16="http://schemas.microsoft.com/office/drawing/2014/main" id="{D609D559-1226-3947-9A3A-CFDC172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772218-FC5E-4C0B-B8A7-78B3A3DD956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4"/>
          <a:srcRect l="-38058" r="-38058"/>
          <a:stretch/>
        </p:blipFill>
        <p:spPr>
          <a:xfrm>
            <a:off x="0" y="1325563"/>
            <a:ext cx="6095999" cy="5532437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6F35069-BF14-4772-A4E7-F8E4D477D2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5"/>
          <a:srcRect l="-38149" r="-38149"/>
          <a:stretch/>
        </p:blipFill>
        <p:spPr>
          <a:xfrm>
            <a:off x="6095999" y="1325563"/>
            <a:ext cx="6096001" cy="55324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3F65259-E8AD-47E7-B999-059C77D6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Switches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63C663-33C4-4764-BC80-3FC8FBE76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ON (1)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694A7B-0E91-4F3F-9411-0E0AEB0A9B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Off (0)</a:t>
            </a:r>
          </a:p>
        </p:txBody>
      </p:sp>
      <p:pic>
        <p:nvPicPr>
          <p:cNvPr id="2" name="slide-03" descr="slide-03">
            <a:hlinkClick r:id="" action="ppaction://media"/>
            <a:extLst>
              <a:ext uri="{FF2B5EF4-FFF2-40B4-BE49-F238E27FC236}">
                <a16:creationId xmlns:a16="http://schemas.microsoft.com/office/drawing/2014/main" id="{A9CBEA52-EE72-0C45-B9A4-DD033B14F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F8AF-203B-4F3B-B0F5-A8DE20F4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Systems: 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0AFD-E6B4-40C4-90EB-04BCB5DE4B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Positional number systems use Symbols in certain positions to represent values.</a:t>
            </a:r>
          </a:p>
          <a:p>
            <a:endParaRPr lang="en-GB" dirty="0"/>
          </a:p>
          <a:p>
            <a:r>
              <a:rPr lang="en-GB" dirty="0"/>
              <a:t>For example, 900 means 9 hundreds. 1000 means 1 thousands.</a:t>
            </a:r>
          </a:p>
          <a:p>
            <a:endParaRPr lang="en-GB" dirty="0"/>
          </a:p>
          <a:p>
            <a:r>
              <a:rPr lang="en-GB" dirty="0"/>
              <a:t>We normally use base 10 as a number system. The symbols are {0, 1, 2, 3, 4, 5, 6, 7, 8, 9}.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438E40-B035-416E-8D5E-4A897E4BC1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2719082"/>
              </p:ext>
            </p:extLst>
          </p:nvPr>
        </p:nvGraphicFramePr>
        <p:xfrm>
          <a:off x="6172200" y="1574498"/>
          <a:ext cx="6019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160038675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10062650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93007341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14541661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11973097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59832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9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0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46754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583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1F2F93-EC86-4028-A544-9CDED1C4D9BE}"/>
                  </a:ext>
                </a:extLst>
              </p:cNvPr>
              <p:cNvSpPr txBox="1"/>
              <p:nvPr/>
            </p:nvSpPr>
            <p:spPr>
              <a:xfrm>
                <a:off x="6172200" y="2935953"/>
                <a:ext cx="2785782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46754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+(4×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1F2F93-EC86-4028-A544-9CDED1C4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935953"/>
                <a:ext cx="2785782" cy="2215991"/>
              </a:xfrm>
              <a:prstGeom prst="rect">
                <a:avLst/>
              </a:prstGeom>
              <a:blipFill>
                <a:blip r:embed="rId4"/>
                <a:stretch>
                  <a:fillRect l="-4167" b="-4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A0404-2D08-407C-A129-8ADED9CC683A}"/>
                  </a:ext>
                </a:extLst>
              </p:cNvPr>
              <p:cNvSpPr txBox="1"/>
              <p:nvPr/>
            </p:nvSpPr>
            <p:spPr>
              <a:xfrm>
                <a:off x="9110382" y="2935953"/>
                <a:ext cx="2785782" cy="2277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46754=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×10000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6×1000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×100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5×10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+(4×1)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A0404-2D08-407C-A129-8ADED9CC6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382" y="2935953"/>
                <a:ext cx="2785782" cy="2277226"/>
              </a:xfrm>
              <a:prstGeom prst="rect">
                <a:avLst/>
              </a:prstGeom>
              <a:blipFill>
                <a:blip r:embed="rId5"/>
                <a:stretch>
                  <a:fillRect l="-3939" b="-2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EE1ED-3678-4FC8-B3C2-62BEEA0543A2}"/>
                  </a:ext>
                </a:extLst>
              </p:cNvPr>
              <p:cNvSpPr txBox="1"/>
              <p:nvPr/>
            </p:nvSpPr>
            <p:spPr>
              <a:xfrm>
                <a:off x="6096000" y="5735171"/>
                <a:ext cx="533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40000+6000+700+50+5=46754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EE1ED-3678-4FC8-B3C2-62BEEA054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35171"/>
                <a:ext cx="5331716" cy="369332"/>
              </a:xfrm>
              <a:prstGeom prst="rect">
                <a:avLst/>
              </a:prstGeom>
              <a:blipFill>
                <a:blip r:embed="rId6"/>
                <a:stretch>
                  <a:fillRect l="-800" r="-1029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-04" descr="slide-04">
            <a:hlinkClick r:id="" action="ppaction://media"/>
            <a:extLst>
              <a:ext uri="{FF2B5EF4-FFF2-40B4-BE49-F238E27FC236}">
                <a16:creationId xmlns:a16="http://schemas.microsoft.com/office/drawing/2014/main" id="{0DF0711E-4F62-4141-8692-52B5C5EE0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914856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CE8594-D29D-1840-A51D-CD61FC96DD37}"/>
                  </a:ext>
                </a:extLst>
              </p14:cNvPr>
              <p14:cNvContentPartPr/>
              <p14:nvPr/>
            </p14:nvContentPartPr>
            <p14:xfrm>
              <a:off x="2448720" y="3628080"/>
              <a:ext cx="613800" cy="100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CE8594-D29D-1840-A51D-CD61FC96DD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2880" y="3564720"/>
                <a:ext cx="645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00B50F-1C8A-8A48-8D72-521095338F1F}"/>
                  </a:ext>
                </a:extLst>
              </p14:cNvPr>
              <p14:cNvContentPartPr/>
              <p14:nvPr/>
            </p14:nvContentPartPr>
            <p14:xfrm>
              <a:off x="4282560" y="3628080"/>
              <a:ext cx="297000" cy="107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00B50F-1C8A-8A48-8D72-521095338F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66720" y="3564720"/>
                <a:ext cx="328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7BCE66-5881-0E4A-9AD5-E0B013BEFDD0}"/>
                  </a:ext>
                </a:extLst>
              </p14:cNvPr>
              <p14:cNvContentPartPr/>
              <p14:nvPr/>
            </p14:nvContentPartPr>
            <p14:xfrm>
              <a:off x="2071440" y="4064400"/>
              <a:ext cx="787320" cy="95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7BCE66-5881-0E4A-9AD5-E0B013BEFD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5600" y="4001040"/>
                <a:ext cx="81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A0E4F3-153B-5447-ACE3-3C9DAC9CC943}"/>
                  </a:ext>
                </a:extLst>
              </p14:cNvPr>
              <p14:cNvContentPartPr/>
              <p14:nvPr/>
            </p14:nvContentPartPr>
            <p14:xfrm>
              <a:off x="4157280" y="4083480"/>
              <a:ext cx="256320" cy="38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A0E4F3-153B-5447-ACE3-3C9DAC9CC9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1440" y="4020120"/>
                <a:ext cx="2876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EB0E1F-514B-EF48-8105-A8269487F729}"/>
                  </a:ext>
                </a:extLst>
              </p14:cNvPr>
              <p14:cNvContentPartPr/>
              <p14:nvPr/>
            </p14:nvContentPartPr>
            <p14:xfrm>
              <a:off x="3111480" y="5468760"/>
              <a:ext cx="1434960" cy="57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EB0E1F-514B-EF48-8105-A8269487F7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6360" y="5408640"/>
                <a:ext cx="14644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5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129D-9FE0-4394-BB78-DD374F2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Systems: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0310-B1EF-480F-B46C-C01026DAE9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computer uses a binary number system, which has base 2.</a:t>
            </a:r>
          </a:p>
          <a:p>
            <a:endParaRPr lang="en-GB" dirty="0"/>
          </a:p>
          <a:p>
            <a:r>
              <a:rPr lang="en-GB" dirty="0"/>
              <a:t>The symbols are {0, 1}.</a:t>
            </a:r>
          </a:p>
          <a:p>
            <a:endParaRPr lang="en-GB" dirty="0"/>
          </a:p>
          <a:p>
            <a:r>
              <a:rPr lang="en-GB" dirty="0"/>
              <a:t>Every position represents a power of 2.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D57AB9-8FF8-4CB6-8D04-8703B049BB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89286105"/>
              </p:ext>
            </p:extLst>
          </p:nvPr>
        </p:nvGraphicFramePr>
        <p:xfrm>
          <a:off x="6172200" y="1574800"/>
          <a:ext cx="6019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338267604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9992001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0102975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30507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81991559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49850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4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70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2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 + 8 + 2 = 26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9862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63B35-A747-4088-B769-1FFF64CC371C}"/>
                  </a:ext>
                </a:extLst>
              </p:cNvPr>
              <p:cNvSpPr txBox="1"/>
              <p:nvPr/>
            </p:nvSpPr>
            <p:spPr>
              <a:xfrm>
                <a:off x="6172200" y="3678237"/>
                <a:ext cx="2785782" cy="2272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11010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+(0×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63B35-A747-4088-B769-1FFF64CC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678237"/>
                <a:ext cx="2785782" cy="2272482"/>
              </a:xfrm>
              <a:prstGeom prst="rect">
                <a:avLst/>
              </a:prstGeom>
              <a:blipFill>
                <a:blip r:embed="rId4"/>
                <a:stretch>
                  <a:fillRect l="-3947" b="-2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5E51B-8ACB-4D5B-9831-7578203F17CA}"/>
                  </a:ext>
                </a:extLst>
              </p:cNvPr>
              <p:cNvSpPr txBox="1"/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×16</m:t>
                        </m:r>
                      </m:e>
                    </m:d>
                  </m:oMath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1×8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1×2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+(0×1)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5E51B-8ACB-4D5B-9831-7578203F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blipFill>
                <a:blip r:embed="rId5"/>
                <a:stretch>
                  <a:fillRect l="-3720" b="-2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-05" descr="slide-05">
            <a:hlinkClick r:id="" action="ppaction://media"/>
            <a:extLst>
              <a:ext uri="{FF2B5EF4-FFF2-40B4-BE49-F238E27FC236}">
                <a16:creationId xmlns:a16="http://schemas.microsoft.com/office/drawing/2014/main" id="{C5829584-7C36-3747-914D-FD78F3801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9148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9504-E5FE-4174-AAE8-B26359A1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Systems: octal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E90A-C6EC-4068-B77C-C80209669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octal number system uses base 8.</a:t>
            </a:r>
          </a:p>
          <a:p>
            <a:endParaRPr lang="en-GB" dirty="0"/>
          </a:p>
          <a:p>
            <a:r>
              <a:rPr lang="en-GB" dirty="0"/>
              <a:t>The Symbols are {0, 1, 2, 3, 4, 5, 6, 7}.</a:t>
            </a:r>
          </a:p>
          <a:p>
            <a:endParaRPr lang="en-GB" dirty="0"/>
          </a:p>
          <a:p>
            <a:r>
              <a:rPr lang="en-GB" dirty="0"/>
              <a:t>Every position represents a power of 8.</a:t>
            </a:r>
          </a:p>
          <a:p>
            <a:endParaRPr lang="en-GB" dirty="0"/>
          </a:p>
          <a:p>
            <a:r>
              <a:rPr lang="en-GB" dirty="0"/>
              <a:t>An octal digit represents Three bits or Binary Digits.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8FB025-95E2-4216-91C7-5FF46049281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964970"/>
              </p:ext>
            </p:extLst>
          </p:nvPr>
        </p:nvGraphicFramePr>
        <p:xfrm>
          <a:off x="6172200" y="1574800"/>
          <a:ext cx="6019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312226844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76434280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56590694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95457309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93213072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965011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baseline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6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13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54731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54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44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20480 + 2048 + 448 + 24 + 1 = 23,001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9583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2707F-652B-4CD6-8A0A-5E96259BAA33}"/>
                  </a:ext>
                </a:extLst>
              </p:cNvPr>
              <p:cNvSpPr txBox="1"/>
              <p:nvPr/>
            </p:nvSpPr>
            <p:spPr>
              <a:xfrm>
                <a:off x="6172200" y="3678237"/>
                <a:ext cx="2785782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54731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2707F-652B-4CD6-8A0A-5E96259B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678237"/>
                <a:ext cx="2785782" cy="2215991"/>
              </a:xfrm>
              <a:prstGeom prst="rect">
                <a:avLst/>
              </a:prstGeom>
              <a:blipFill>
                <a:blip r:embed="rId4"/>
                <a:stretch>
                  <a:fillRect l="-4167" b="-4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22D40-7864-44B9-8169-19EB8D7078DC}"/>
                  </a:ext>
                </a:extLst>
              </p:cNvPr>
              <p:cNvSpPr txBox="1"/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3001=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×4096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4×512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×64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3×8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+(1×1)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22D40-7864-44B9-8169-19EB8D707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blipFill>
                <a:blip r:embed="rId5"/>
                <a:stretch>
                  <a:fillRect l="-3720" b="-2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A87409-0156-4FEB-98A1-EE038E0A449D}"/>
                  </a:ext>
                </a:extLst>
              </p:cNvPr>
              <p:cNvSpPr txBox="1"/>
              <p:nvPr/>
            </p:nvSpPr>
            <p:spPr>
              <a:xfrm>
                <a:off x="6746992" y="6214265"/>
                <a:ext cx="4421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54731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101 100 111 011 001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A87409-0156-4FEB-98A1-EE038E0A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992" y="6214265"/>
                <a:ext cx="4421980" cy="369332"/>
              </a:xfrm>
              <a:prstGeom prst="rect">
                <a:avLst/>
              </a:prstGeom>
              <a:blipFill>
                <a:blip r:embed="rId6"/>
                <a:stretch>
                  <a:fillRect l="-1379" r="-276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-06" descr="slide-06">
            <a:hlinkClick r:id="" action="ppaction://media"/>
            <a:extLst>
              <a:ext uri="{FF2B5EF4-FFF2-40B4-BE49-F238E27FC236}">
                <a16:creationId xmlns:a16="http://schemas.microsoft.com/office/drawing/2014/main" id="{8408FE3A-6CC4-DB45-B47D-0B01286AD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9148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742A-D56D-4C27-9F65-BAC79ACF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Systems: 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576A-A1E8-4B6D-B67B-69FC5A6857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Hexadecimal number system uses base 16.</a:t>
            </a:r>
          </a:p>
          <a:p>
            <a:endParaRPr lang="en-GB" dirty="0"/>
          </a:p>
          <a:p>
            <a:r>
              <a:rPr lang="en-GB" dirty="0"/>
              <a:t>Symbols are {0, 1, 2, 3, 4, 5, 6, 7, 8, 9, A, B, C, D, E, F}.</a:t>
            </a:r>
          </a:p>
          <a:p>
            <a:pPr marL="817200" lvl="1" indent="-457200"/>
            <a:r>
              <a:rPr lang="en-GB" dirty="0"/>
              <a:t>A = 10, B = 11, C = 12, D = 13, E = 14, F = 15</a:t>
            </a:r>
          </a:p>
          <a:p>
            <a:endParaRPr lang="en-GB" dirty="0"/>
          </a:p>
          <a:p>
            <a:r>
              <a:rPr lang="en-GB" dirty="0"/>
              <a:t>Every position represents a power of 16.</a:t>
            </a:r>
          </a:p>
          <a:p>
            <a:endParaRPr lang="en-GB" dirty="0"/>
          </a:p>
          <a:p>
            <a:r>
              <a:rPr lang="en-GB" dirty="0"/>
              <a:t>A hexadecimal digit represents Four bits or binary digits.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FFADBB-42B6-4B2D-8639-1D3CAA233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295865"/>
              </p:ext>
            </p:extLst>
          </p:nvPr>
        </p:nvGraphicFramePr>
        <p:xfrm>
          <a:off x="6172200" y="1574800"/>
          <a:ext cx="6019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10118898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89385544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80827760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14572587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364240313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284325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Base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0</a:t>
                      </a:r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37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7F2BC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3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458752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61440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5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458752 + 61140 + 512 + 176 + 12 = 520,892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49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A4FE57-3496-4DF0-A6FB-6D7E00DE611E}"/>
                  </a:ext>
                </a:extLst>
              </p:cNvPr>
              <p:cNvSpPr txBox="1"/>
              <p:nvPr/>
            </p:nvSpPr>
            <p:spPr>
              <a:xfrm>
                <a:off x="6172200" y="3678237"/>
                <a:ext cx="2785782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A4FE57-3496-4DF0-A6FB-6D7E00DE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678237"/>
                <a:ext cx="2785782" cy="2215991"/>
              </a:xfrm>
              <a:prstGeom prst="rect">
                <a:avLst/>
              </a:prstGeom>
              <a:blipFill>
                <a:blip r:embed="rId4"/>
                <a:stretch>
                  <a:fillRect l="-3947" b="-4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E75E9-8701-456E-ABA6-C0AC28846DD3}"/>
                  </a:ext>
                </a:extLst>
              </p:cNvPr>
              <p:cNvSpPr txBox="1"/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20892=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×65536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15×4096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×256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11×16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+(12×1)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E75E9-8701-456E-ABA6-C0AC28846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18" y="3678237"/>
                <a:ext cx="2785782" cy="2272482"/>
              </a:xfrm>
              <a:prstGeom prst="rect">
                <a:avLst/>
              </a:prstGeom>
              <a:blipFill>
                <a:blip r:embed="rId5"/>
                <a:stretch>
                  <a:fillRect l="-3939" b="-24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D4996-E69E-4DAC-9A7E-8E32CDFEEF9E}"/>
                  </a:ext>
                </a:extLst>
              </p:cNvPr>
              <p:cNvSpPr txBox="1"/>
              <p:nvPr/>
            </p:nvSpPr>
            <p:spPr>
              <a:xfrm>
                <a:off x="6461900" y="6199956"/>
                <a:ext cx="5440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0111 1111 0010 1011 1100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D4996-E69E-4DAC-9A7E-8E32CDFEE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900" y="6199956"/>
                <a:ext cx="5440400" cy="369332"/>
              </a:xfrm>
              <a:prstGeom prst="rect">
                <a:avLst/>
              </a:prstGeom>
              <a:blipFill>
                <a:blip r:embed="rId6"/>
                <a:stretch>
                  <a:fillRect l="-785" r="-112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4878952-E0CD-D342-8982-87B62FD9A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lide-07" descr="slide-07">
            <a:hlinkClick r:id="" action="ppaction://media"/>
            <a:extLst>
              <a:ext uri="{FF2B5EF4-FFF2-40B4-BE49-F238E27FC236}">
                <a16:creationId xmlns:a16="http://schemas.microsoft.com/office/drawing/2014/main" id="{DC3B9C91-81AC-6D4D-9F60-5943504A7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1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D336-D8C4-48C7-A1B9-E9D20909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Hexadecimal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2D64EB-79C1-491D-8025-C63CFB59B5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 are more likely to come across hexadecimal in day-to-day life.</a:t>
            </a:r>
          </a:p>
          <a:p>
            <a:endParaRPr lang="en-GB" dirty="0"/>
          </a:p>
          <a:p>
            <a:r>
              <a:rPr lang="en-GB" dirty="0"/>
              <a:t>Sometimes the computer will return an error code with a hexadecimal number.</a:t>
            </a:r>
          </a:p>
          <a:p>
            <a:endParaRPr lang="en-GB" dirty="0"/>
          </a:p>
          <a:p>
            <a:r>
              <a:rPr lang="en-GB" dirty="0"/>
              <a:t>You might also see output errors from your programs.</a:t>
            </a:r>
          </a:p>
          <a:p>
            <a:endParaRPr lang="en-GB" dirty="0"/>
          </a:p>
          <a:p>
            <a:r>
              <a:rPr lang="en-GB" dirty="0"/>
              <a:t>Hexadecimal is also common in WIFI passwords and other computer identifiers.</a:t>
            </a:r>
          </a:p>
        </p:txBody>
      </p:sp>
      <p:pic>
        <p:nvPicPr>
          <p:cNvPr id="9" name="Content Placeholder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D0CBE9C-E46E-43DD-85AA-0A5DD7A37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06" r="2506"/>
          <a:stretch/>
        </p:blipFill>
        <p:spPr>
          <a:xfrm>
            <a:off x="6096000" y="1325562"/>
            <a:ext cx="6095999" cy="55324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B785F-9EF1-894C-8CF6-65B92486E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54150-0A69-204D-8368-603637345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lide-08" descr="slide-08">
            <a:hlinkClick r:id="" action="ppaction://media"/>
            <a:extLst>
              <a:ext uri="{FF2B5EF4-FFF2-40B4-BE49-F238E27FC236}">
                <a16:creationId xmlns:a16="http://schemas.microsoft.com/office/drawing/2014/main" id="{F1EC2B6A-2650-AD49-A1A5-5007DD740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8579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5DA01-312E-4949-84D1-ACBD837E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Summary;</a:t>
            </a:r>
          </a:p>
          <a:p>
            <a:endParaRPr lang="en-GB" dirty="0"/>
          </a:p>
          <a:p>
            <a:r>
              <a:rPr lang="en-GB" dirty="0"/>
              <a:t>The computer can only store information in a series of ones and zeros (binary or on and off).</a:t>
            </a:r>
          </a:p>
          <a:p>
            <a:endParaRPr lang="en-GB" dirty="0"/>
          </a:p>
          <a:p>
            <a:r>
              <a:rPr lang="en-GB" dirty="0"/>
              <a:t>We can work with binary, octal, or hexadecimal as a number system.</a:t>
            </a:r>
          </a:p>
          <a:p>
            <a:endParaRPr lang="en-GB" dirty="0"/>
          </a:p>
          <a:p>
            <a:r>
              <a:rPr lang="en-GB" dirty="0"/>
              <a:t>Hexadecimal numbers are more common than you might expect.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8C9F-F6BE-4C06-957F-62EB01D83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Original Slides by Pelumi Apantaku</a:t>
            </a:r>
          </a:p>
          <a:p>
            <a:endParaRPr lang="en-GB" dirty="0"/>
          </a:p>
          <a:p>
            <a:r>
              <a:rPr lang="en-GB" dirty="0"/>
              <a:t>Updated Slides by Kevin Chalmers</a:t>
            </a:r>
          </a:p>
          <a:p>
            <a:endParaRPr lang="en-GB" dirty="0"/>
          </a:p>
          <a:p>
            <a:r>
              <a:rPr lang="en-GB" dirty="0"/>
              <a:t>Video by Kevin Chalmers</a:t>
            </a:r>
          </a:p>
        </p:txBody>
      </p:sp>
      <p:pic>
        <p:nvPicPr>
          <p:cNvPr id="4" name="slide-09" descr="slide-09">
            <a:hlinkClick r:id="" action="ppaction://media"/>
            <a:extLst>
              <a:ext uri="{FF2B5EF4-FFF2-40B4-BE49-F238E27FC236}">
                <a16:creationId xmlns:a16="http://schemas.microsoft.com/office/drawing/2014/main" id="{7F2C8883-381E-1B45-9D5F-327AF7713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53B74DE7D53B4797FE44204711A0A1" ma:contentTypeVersion="7" ma:contentTypeDescription="Create a new document." ma:contentTypeScope="" ma:versionID="36d212896b0b20dfed665b1189ddff63">
  <xsd:schema xmlns:xsd="http://www.w3.org/2001/XMLSchema" xmlns:xs="http://www.w3.org/2001/XMLSchema" xmlns:p="http://schemas.microsoft.com/office/2006/metadata/properties" xmlns:ns3="4cda9a55-c019-4dc1-8023-2b221ed9fd37" targetNamespace="http://schemas.microsoft.com/office/2006/metadata/properties" ma:root="true" ma:fieldsID="caff2cf0f1746aa325ba0c1c3236feed" ns3:_="">
    <xsd:import namespace="4cda9a55-c019-4dc1-8023-2b221ed9fd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a9a55-c019-4dc1-8023-2b221ed9fd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FF7EF4-7E50-472D-8273-834D31332E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81EE24-DC94-4B1C-805C-72400A9D1A4A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8009EBB0-22F5-4282-A821-8F0FFA10580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cda9a55-c019-4dc1-8023-2b221ed9fd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607</Words>
  <Application>Microsoft Office PowerPoint</Application>
  <PresentationFormat>Widescreen</PresentationFormat>
  <Paragraphs>201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Number Systems</vt:lpstr>
      <vt:lpstr>Why do we need to study Number Systems?</vt:lpstr>
      <vt:lpstr>Computer Switches</vt:lpstr>
      <vt:lpstr>Number Systems: Decimal</vt:lpstr>
      <vt:lpstr>Number Systems: Binary</vt:lpstr>
      <vt:lpstr>Number Systems: octal</vt:lpstr>
      <vt:lpstr>Number Systems: Hexadecimal</vt:lpstr>
      <vt:lpstr>USE of Hexadecimal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Chalmers</dc:creator>
  <cp:lastModifiedBy>Li-Hsin Liang (Student)</cp:lastModifiedBy>
  <cp:revision>34</cp:revision>
  <dcterms:created xsi:type="dcterms:W3CDTF">2020-07-09T11:32:49Z</dcterms:created>
  <dcterms:modified xsi:type="dcterms:W3CDTF">2022-01-23T02:57:27Z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0x0101001B53B74DE7D53B4797FE44204711A0A1</vt:lpwstr>
  </property>
</Properties>
</file>